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92" r:id="rId1"/>
  </p:sldMasterIdLst>
  <p:sldIdLst>
    <p:sldId id="256" r:id="rId2"/>
    <p:sldId id="267" r:id="rId3"/>
    <p:sldId id="265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6" r:id="rId1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94" d="100"/>
          <a:sy n="94" d="100"/>
        </p:scale>
        <p:origin x="1133" y="8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S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13259" y="1300786"/>
            <a:ext cx="6517482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13259" y="3886201"/>
            <a:ext cx="6517482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46135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46" y="4289374"/>
            <a:ext cx="7773324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88558" y="698261"/>
            <a:ext cx="7366899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31" y="5108728"/>
            <a:ext cx="7773339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9/19/2025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30377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31" y="609600"/>
            <a:ext cx="7773339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31" y="4204821"/>
            <a:ext cx="7773339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9/19/2025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48183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4659" y="872588"/>
            <a:ext cx="6977064" cy="2729915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290484" y="3610032"/>
            <a:ext cx="6564224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31" y="4372797"/>
            <a:ext cx="7773339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9/19/2025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737626" y="887859"/>
            <a:ext cx="546888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850130" y="3120015"/>
            <a:ext cx="553641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49769034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31" y="2138722"/>
            <a:ext cx="7773339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31" y="4662335"/>
            <a:ext cx="7773339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9/19/2025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87545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85331" y="609600"/>
            <a:ext cx="7773339" cy="1605094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331" y="2367093"/>
            <a:ext cx="2474232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7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331" y="2943356"/>
            <a:ext cx="2474232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339292" y="2367093"/>
            <a:ext cx="246864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7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331012" y="2943356"/>
            <a:ext cx="2477513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979974" y="2367093"/>
            <a:ext cx="247869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7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5979974" y="2943356"/>
            <a:ext cx="247869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9/19/2025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655094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5331" y="610772"/>
            <a:ext cx="7773339" cy="160392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5331" y="4204820"/>
            <a:ext cx="2472307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7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5331" y="2367093"/>
            <a:ext cx="2472307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5331" y="4781082"/>
            <a:ext cx="2472307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332069" y="4204820"/>
            <a:ext cx="247637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7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331011" y="2367093"/>
            <a:ext cx="2477514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331011" y="4781081"/>
            <a:ext cx="2477514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979974" y="4204820"/>
            <a:ext cx="247551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7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5979974" y="2367093"/>
            <a:ext cx="2478696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5979880" y="4781079"/>
            <a:ext cx="2478790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9/19/2025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125558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685331" y="2367094"/>
            <a:ext cx="7773339" cy="342410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109521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609602"/>
            <a:ext cx="1914995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685331" y="609602"/>
            <a:ext cx="5744043" cy="518159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93257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330" y="2367093"/>
            <a:ext cx="7772870" cy="342410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73048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31" y="828564"/>
            <a:ext cx="7763814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331" y="3657458"/>
            <a:ext cx="7763814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92972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85332" y="618518"/>
            <a:ext cx="7773338" cy="159617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330" y="2367093"/>
            <a:ext cx="3829520" cy="342410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4629150" y="2367093"/>
            <a:ext cx="3829050" cy="342410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9/19/2025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291114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85332" y="618518"/>
            <a:ext cx="7773338" cy="159617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9746" y="2371018"/>
            <a:ext cx="3655106" cy="679994"/>
          </a:xfrm>
        </p:spPr>
        <p:txBody>
          <a:bodyPr anchor="b">
            <a:noAutofit/>
          </a:bodyPr>
          <a:lstStyle>
            <a:lvl1pPr marL="0" indent="0">
              <a:lnSpc>
                <a:spcPct val="7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685331" y="3051013"/>
            <a:ext cx="3829520" cy="27401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97317" y="2371018"/>
            <a:ext cx="3661353" cy="679994"/>
          </a:xfrm>
        </p:spPr>
        <p:txBody>
          <a:bodyPr anchor="b">
            <a:noAutofit/>
          </a:bodyPr>
          <a:lstStyle>
            <a:lvl1pPr marL="0" indent="0">
              <a:lnSpc>
                <a:spcPct val="7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4629150" y="3051013"/>
            <a:ext cx="3829051" cy="27401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9/19/2025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792364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9/19/2025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46604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9/19/2025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82535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31" y="609600"/>
            <a:ext cx="2951766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3808547" y="609601"/>
            <a:ext cx="4650122" cy="518159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31" y="2632852"/>
            <a:ext cx="2951767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9/19/2025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487034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32" y="609600"/>
            <a:ext cx="4129618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004270" y="609601"/>
            <a:ext cx="3005851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46" y="2632853"/>
            <a:ext cx="4129604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9/19/2025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30221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1"/>
            <a:ext cx="9144002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332" y="618518"/>
            <a:ext cx="7773338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331" y="2367094"/>
            <a:ext cx="7773339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759053" y="5883276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9/19/2025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331" y="5883276"/>
            <a:ext cx="50046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885509" y="5883276"/>
            <a:ext cx="57316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27206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  <p:sldLayoutId id="2147483804" r:id="rId12"/>
    <p:sldLayoutId id="2147483805" r:id="rId13"/>
    <p:sldLayoutId id="2147483806" r:id="rId14"/>
    <p:sldLayoutId id="2147483807" r:id="rId15"/>
    <p:sldLayoutId id="2147483808" r:id="rId16"/>
    <p:sldLayoutId id="2147483809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https://padlet.com/nazziraabdinassir/ar-vr-ydrcsjcf3dr2gnm1" TargetMode="Externa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hyperlink" Target="https://ieeexplore.ieee.org/document/6109424" TargetMode="External"/><Relationship Id="rId3" Type="http://schemas.openxmlformats.org/officeDocument/2006/relationships/hyperlink" Target="https://link.springer.com/article/10.1007/s10209-004-0098-x" TargetMode="External"/><Relationship Id="rId7" Type="http://schemas.openxmlformats.org/officeDocument/2006/relationships/hyperlink" Target="https://doi.org/10.1016/j.tourman.2019.104002" TargetMode="External"/><Relationship Id="rId2" Type="http://schemas.openxmlformats.org/officeDocument/2006/relationships/hyperlink" Target="https://doi.org/10.1016/j.cag.2018.03.006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doi.org/10.3390/information12020073" TargetMode="External"/><Relationship Id="rId11" Type="http://schemas.openxmlformats.org/officeDocument/2006/relationships/hyperlink" Target="https://doi.org/10.1109/ISMAR.2012.6402565" TargetMode="External"/><Relationship Id="rId5" Type="http://schemas.openxmlformats.org/officeDocument/2006/relationships/hyperlink" Target="https://doi.org/10.1109/ISMAR.2009.5336486" TargetMode="External"/><Relationship Id="rId10" Type="http://schemas.openxmlformats.org/officeDocument/2006/relationships/hyperlink" Target="https://doi.org/10.1016/j.cag.2009.11.002" TargetMode="External"/><Relationship Id="rId4" Type="http://schemas.openxmlformats.org/officeDocument/2006/relationships/hyperlink" Target="https://doi.org/10.1016/j.chb.2016.11.038" TargetMode="External"/><Relationship Id="rId9" Type="http://schemas.openxmlformats.org/officeDocument/2006/relationships/hyperlink" Target="https://www.routledge.com/Museums-in-the-Digital-Age/Parry/p/book/9780415342040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mentimeter.com/app/presentation/al8g92yd8gfy1ucd6hjrm7asdvv1xth4/edit?question=2ynjbq1rz2ax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mentimeter.com/app/presentation/al8g92yd8gfy1ucd6hjrm7asdvv1xth4/edit?question=2ynjbq1rz2ax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dirty="0" err="1"/>
              <a:t>Ескерткішті</a:t>
            </a:r>
            <a:r>
              <a:rPr dirty="0"/>
              <a:t> AR/VR </a:t>
            </a:r>
            <a:r>
              <a:rPr dirty="0" err="1"/>
              <a:t>форматқа</a:t>
            </a:r>
            <a:r>
              <a:rPr dirty="0"/>
              <a:t> </a:t>
            </a:r>
            <a:r>
              <a:rPr dirty="0" err="1"/>
              <a:t>көшіру</a:t>
            </a:r>
            <a:endParaRPr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dirty="0" err="1" smtClean="0"/>
              <a:t>Семинар</a:t>
            </a:r>
            <a:endParaRPr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185845427"/>
              </p:ext>
            </p:extLst>
          </p:nvPr>
        </p:nvGraphicFramePr>
        <p:xfrm>
          <a:off x="987879" y="767443"/>
          <a:ext cx="7633608" cy="5483630"/>
        </p:xfrm>
        <a:graphic>
          <a:graphicData uri="http://schemas.openxmlformats.org/drawingml/2006/table">
            <a:tbl>
              <a:tblPr/>
              <a:tblGrid>
                <a:gridCol w="2544536">
                  <a:extLst>
                    <a:ext uri="{9D8B030D-6E8A-4147-A177-3AD203B41FA5}">
                      <a16:colId xmlns:a16="http://schemas.microsoft.com/office/drawing/2014/main" val="1255945719"/>
                    </a:ext>
                  </a:extLst>
                </a:gridCol>
                <a:gridCol w="2544536">
                  <a:extLst>
                    <a:ext uri="{9D8B030D-6E8A-4147-A177-3AD203B41FA5}">
                      <a16:colId xmlns:a16="http://schemas.microsoft.com/office/drawing/2014/main" val="3259049163"/>
                    </a:ext>
                  </a:extLst>
                </a:gridCol>
                <a:gridCol w="2544536">
                  <a:extLst>
                    <a:ext uri="{9D8B030D-6E8A-4147-A177-3AD203B41FA5}">
                      <a16:colId xmlns:a16="http://schemas.microsoft.com/office/drawing/2014/main" val="1190989174"/>
                    </a:ext>
                  </a:extLst>
                </a:gridCol>
              </a:tblGrid>
              <a:tr h="200737">
                <a:tc>
                  <a:txBody>
                    <a:bodyPr/>
                    <a:lstStyle/>
                    <a:p>
                      <a:r>
                        <a:rPr lang="ru-RU" sz="1200" b="1" dirty="0" err="1"/>
                        <a:t>Уақыт</a:t>
                      </a:r>
                      <a:endParaRPr lang="ru-RU" sz="1200" b="1" dirty="0"/>
                    </a:p>
                  </a:txBody>
                  <a:tcPr marL="31415" marR="31415" marT="15708" marB="1570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b="1" dirty="0"/>
                        <a:t>Этап</a:t>
                      </a:r>
                    </a:p>
                  </a:txBody>
                  <a:tcPr marL="31415" marR="31415" marT="15708" marB="1570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b="1" dirty="0" err="1"/>
                        <a:t>Қысқаша</a:t>
                      </a:r>
                      <a:r>
                        <a:rPr lang="ru-RU" sz="1200" b="1" dirty="0"/>
                        <a:t> </a:t>
                      </a:r>
                      <a:r>
                        <a:rPr lang="ru-RU" sz="1200" b="1" dirty="0" err="1"/>
                        <a:t>сипаттама</a:t>
                      </a:r>
                      <a:endParaRPr lang="ru-RU" sz="1200" b="1" dirty="0"/>
                    </a:p>
                  </a:txBody>
                  <a:tcPr marL="31415" marR="31415" marT="15708" marB="1570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61489608"/>
                  </a:ext>
                </a:extLst>
              </a:tr>
              <a:tr h="802946">
                <a:tc>
                  <a:txBody>
                    <a:bodyPr/>
                    <a:lstStyle/>
                    <a:p>
                      <a:r>
                        <a:rPr lang="ru-RU" sz="1200"/>
                        <a:t>10 мин</a:t>
                      </a:r>
                    </a:p>
                  </a:txBody>
                  <a:tcPr marL="31415" marR="31415" marT="15708" marB="1570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dirty="0" err="1"/>
                        <a:t>Кіріспе</a:t>
                      </a:r>
                      <a:endParaRPr lang="ru-RU" sz="1200" dirty="0"/>
                    </a:p>
                  </a:txBody>
                  <a:tcPr marL="31415" marR="31415" marT="15708" marB="1570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200"/>
                        <a:t>- Қысқаша пікірталас: “Болашақ музей қандай болу керек?”- </a:t>
                      </a:r>
                      <a:r>
                        <a:rPr lang="en-US" sz="1200"/>
                        <a:t>Mentimeter </a:t>
                      </a:r>
                      <a:r>
                        <a:rPr lang="ru-RU" sz="1200"/>
                        <a:t>не ауызша </a:t>
                      </a:r>
                      <a:r>
                        <a:rPr lang="en-US" sz="1200"/>
                        <a:t>brainstorm</a:t>
                      </a:r>
                    </a:p>
                  </a:txBody>
                  <a:tcPr marL="31415" marR="31415" marT="15708" marB="1570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49974374"/>
                  </a:ext>
                </a:extLst>
              </a:tr>
              <a:tr h="1104051">
                <a:tc>
                  <a:txBody>
                    <a:bodyPr/>
                    <a:lstStyle/>
                    <a:p>
                      <a:r>
                        <a:rPr lang="ru-RU" sz="1200"/>
                        <a:t>15 мин</a:t>
                      </a:r>
                    </a:p>
                  </a:txBody>
                  <a:tcPr marL="31415" marR="31415" marT="15708" marB="1570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200"/>
                        <a:t>Мақаланы талдау</a:t>
                      </a:r>
                    </a:p>
                  </a:txBody>
                  <a:tcPr marL="31415" marR="31415" marT="15708" marB="1570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200"/>
                        <a:t>- Студенттер 5-6 абзацты дауыстап оқиды- Сұрақтар: “</a:t>
                      </a:r>
                      <a:r>
                        <a:rPr lang="en-US" sz="1200"/>
                        <a:t>AR </a:t>
                      </a:r>
                      <a:r>
                        <a:rPr lang="ru-RU" sz="1200"/>
                        <a:t>қандай мақсатта қолданылған?”, “</a:t>
                      </a:r>
                      <a:r>
                        <a:rPr lang="en-US" sz="1200"/>
                        <a:t>QR </a:t>
                      </a:r>
                      <a:r>
                        <a:rPr lang="ru-RU" sz="1200"/>
                        <a:t>арқылы не іске қосылған?”</a:t>
                      </a:r>
                    </a:p>
                  </a:txBody>
                  <a:tcPr marL="31415" marR="31415" marT="15708" marB="1570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90259909"/>
                  </a:ext>
                </a:extLst>
              </a:tr>
              <a:tr h="953499">
                <a:tc>
                  <a:txBody>
                    <a:bodyPr/>
                    <a:lstStyle/>
                    <a:p>
                      <a:r>
                        <a:rPr lang="ru-RU" sz="1200" dirty="0"/>
                        <a:t>20 мин</a:t>
                      </a:r>
                    </a:p>
                  </a:txBody>
                  <a:tcPr marL="31415" marR="31415" marT="15708" marB="1570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200"/>
                        <a:t>Топтық жұмыс: AR музей сценариі</a:t>
                      </a:r>
                    </a:p>
                  </a:txBody>
                  <a:tcPr marL="31415" marR="31415" marT="15708" marB="1570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dirty="0"/>
                        <a:t>- </a:t>
                      </a:r>
                      <a:r>
                        <a:rPr lang="ru-RU" sz="1200" dirty="0" err="1"/>
                        <a:t>Әр</a:t>
                      </a:r>
                      <a:r>
                        <a:rPr lang="ru-RU" sz="1200" dirty="0"/>
                        <a:t> топ (1-2 </a:t>
                      </a:r>
                      <a:r>
                        <a:rPr lang="ru-RU" sz="1200" dirty="0" err="1"/>
                        <a:t>адамнан</a:t>
                      </a:r>
                      <a:r>
                        <a:rPr lang="ru-RU" sz="1200" dirty="0"/>
                        <a:t>): </a:t>
                      </a:r>
                      <a:r>
                        <a:rPr lang="ru-RU" sz="1200" i="1" dirty="0"/>
                        <a:t>"Виртуалды музей залы" </a:t>
                      </a:r>
                      <a:r>
                        <a:rPr lang="ru-RU" sz="1200" i="1" dirty="0" err="1"/>
                        <a:t>идеясын</a:t>
                      </a:r>
                      <a:r>
                        <a:rPr lang="ru-RU" sz="1200" i="1" dirty="0"/>
                        <a:t> </a:t>
                      </a:r>
                      <a:r>
                        <a:rPr lang="ru-RU" sz="1200" i="1" dirty="0" err="1"/>
                        <a:t>ойлап</a:t>
                      </a:r>
                      <a:r>
                        <a:rPr lang="ru-RU" sz="1200" i="1" dirty="0"/>
                        <a:t> </a:t>
                      </a:r>
                      <a:r>
                        <a:rPr lang="ru-RU" sz="1200" i="1" dirty="0" err="1"/>
                        <a:t>табады</a:t>
                      </a:r>
                      <a:r>
                        <a:rPr lang="ru-RU" sz="1200" dirty="0"/>
                        <a:t>– </a:t>
                      </a:r>
                      <a:r>
                        <a:rPr lang="ru-RU" sz="1200" dirty="0" err="1"/>
                        <a:t>қандай</a:t>
                      </a:r>
                      <a:r>
                        <a:rPr lang="ru-RU" sz="1200" dirty="0"/>
                        <a:t> </a:t>
                      </a:r>
                      <a:r>
                        <a:rPr lang="ru-RU" sz="1200" dirty="0" err="1"/>
                        <a:t>экспонаттар</a:t>
                      </a:r>
                      <a:r>
                        <a:rPr lang="ru-RU" sz="1200" dirty="0"/>
                        <a:t>, не </a:t>
                      </a:r>
                      <a:r>
                        <a:rPr lang="ru-RU" sz="1200" dirty="0" err="1"/>
                        <a:t>іске</a:t>
                      </a:r>
                      <a:r>
                        <a:rPr lang="ru-RU" sz="1200" dirty="0"/>
                        <a:t> </a:t>
                      </a:r>
                      <a:r>
                        <a:rPr lang="ru-RU" sz="1200" dirty="0" err="1"/>
                        <a:t>қосылады</a:t>
                      </a:r>
                      <a:r>
                        <a:rPr lang="ru-RU" sz="1200" dirty="0"/>
                        <a:t>, </a:t>
                      </a:r>
                      <a:r>
                        <a:rPr lang="en-US" sz="1200" dirty="0"/>
                        <a:t>QR, </a:t>
                      </a:r>
                      <a:r>
                        <a:rPr lang="ru-RU" sz="1200" dirty="0" err="1"/>
                        <a:t>дыбыс</a:t>
                      </a:r>
                      <a:endParaRPr lang="ru-RU" sz="1200" dirty="0"/>
                    </a:p>
                  </a:txBody>
                  <a:tcPr marL="31415" marR="31415" marT="15708" marB="1570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83599670"/>
                  </a:ext>
                </a:extLst>
              </a:tr>
              <a:tr h="802946">
                <a:tc>
                  <a:txBody>
                    <a:bodyPr/>
                    <a:lstStyle/>
                    <a:p>
                      <a:r>
                        <a:rPr lang="ru-RU" sz="1200"/>
                        <a:t>15 мин</a:t>
                      </a:r>
                    </a:p>
                  </a:txBody>
                  <a:tcPr marL="31415" marR="31415" marT="15708" marB="1570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200"/>
                        <a:t>Padlet/</a:t>
                      </a:r>
                      <a:r>
                        <a:rPr lang="ru-RU" sz="1200"/>
                        <a:t>қағаз қабырға</a:t>
                      </a:r>
                    </a:p>
                  </a:txBody>
                  <a:tcPr marL="31415" marR="31415" marT="15708" marB="1570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dirty="0"/>
                        <a:t>- </a:t>
                      </a:r>
                      <a:r>
                        <a:rPr lang="ru-RU" sz="1200" dirty="0" err="1"/>
                        <a:t>Барлық</a:t>
                      </a:r>
                      <a:r>
                        <a:rPr lang="ru-RU" sz="1200" dirty="0"/>
                        <a:t> топ “виртуалды </a:t>
                      </a:r>
                      <a:r>
                        <a:rPr lang="ru-RU" sz="1200" dirty="0" err="1"/>
                        <a:t>залын</a:t>
                      </a:r>
                      <a:r>
                        <a:rPr lang="ru-RU" sz="1200" dirty="0"/>
                        <a:t>” </a:t>
                      </a:r>
                      <a:r>
                        <a:rPr lang="en-US" sz="1200" dirty="0" err="1"/>
                        <a:t>Padlet</a:t>
                      </a:r>
                      <a:r>
                        <a:rPr lang="en-US" sz="1200" dirty="0"/>
                        <a:t> </a:t>
                      </a:r>
                      <a:r>
                        <a:rPr lang="ru-RU" sz="1200" dirty="0"/>
                        <a:t>не </a:t>
                      </a:r>
                      <a:r>
                        <a:rPr lang="ru-RU" sz="1200" dirty="0" err="1"/>
                        <a:t>флипчартқа</a:t>
                      </a:r>
                      <a:r>
                        <a:rPr lang="ru-RU" sz="1200" dirty="0"/>
                        <a:t> </a:t>
                      </a:r>
                      <a:r>
                        <a:rPr lang="ru-RU" sz="1200" dirty="0" err="1"/>
                        <a:t>салып</a:t>
                      </a:r>
                      <a:r>
                        <a:rPr lang="ru-RU" sz="1200" dirty="0"/>
                        <a:t>, </a:t>
                      </a:r>
                      <a:r>
                        <a:rPr lang="ru-RU" sz="1200" b="1" dirty="0"/>
                        <a:t>экспонат </a:t>
                      </a:r>
                      <a:r>
                        <a:rPr lang="ru-RU" sz="1200" b="1" dirty="0" err="1"/>
                        <a:t>картасын</a:t>
                      </a:r>
                      <a:r>
                        <a:rPr lang="ru-RU" sz="1200" dirty="0"/>
                        <a:t> </a:t>
                      </a:r>
                      <a:r>
                        <a:rPr lang="ru-RU" sz="1200" dirty="0" err="1"/>
                        <a:t>сипаттайды</a:t>
                      </a:r>
                      <a:endParaRPr lang="ru-RU" sz="1200" dirty="0"/>
                    </a:p>
                  </a:txBody>
                  <a:tcPr marL="31415" marR="31415" marT="15708" marB="1570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55220187"/>
                  </a:ext>
                </a:extLst>
              </a:tr>
              <a:tr h="802946">
                <a:tc>
                  <a:txBody>
                    <a:bodyPr/>
                    <a:lstStyle/>
                    <a:p>
                      <a:r>
                        <a:rPr lang="ru-RU" sz="1200"/>
                        <a:t>25 мин</a:t>
                      </a:r>
                    </a:p>
                  </a:txBody>
                  <a:tcPr marL="31415" marR="31415" marT="15708" marB="1570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200"/>
                        <a:t>Топтық таныстыру</a:t>
                      </a:r>
                    </a:p>
                  </a:txBody>
                  <a:tcPr marL="31415" marR="31415" marT="15708" marB="1570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200"/>
                        <a:t>- Әр топ 3-5 минут жобасын таныстырады: экспозиция атауы, қолданушы не көреді, қандай технология</a:t>
                      </a:r>
                    </a:p>
                  </a:txBody>
                  <a:tcPr marL="31415" marR="31415" marT="15708" marB="1570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66268943"/>
                  </a:ext>
                </a:extLst>
              </a:tr>
              <a:tr h="802946">
                <a:tc>
                  <a:txBody>
                    <a:bodyPr/>
                    <a:lstStyle/>
                    <a:p>
                      <a:r>
                        <a:rPr lang="ru-RU" sz="1200"/>
                        <a:t>10 мин</a:t>
                      </a:r>
                    </a:p>
                  </a:txBody>
                  <a:tcPr marL="31415" marR="31415" marT="15708" marB="1570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200"/>
                        <a:t>Қорытынды</a:t>
                      </a:r>
                    </a:p>
                  </a:txBody>
                  <a:tcPr marL="31415" marR="31415" marT="15708" marB="1570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dirty="0"/>
                        <a:t>- </a:t>
                      </a:r>
                      <a:r>
                        <a:rPr lang="ru-RU" sz="1200" dirty="0" err="1"/>
                        <a:t>Қай</a:t>
                      </a:r>
                      <a:r>
                        <a:rPr lang="ru-RU" sz="1200" dirty="0"/>
                        <a:t> идея ерекше </a:t>
                      </a:r>
                      <a:r>
                        <a:rPr lang="ru-RU" sz="1200" dirty="0" err="1"/>
                        <a:t>болды</a:t>
                      </a:r>
                      <a:r>
                        <a:rPr lang="ru-RU" sz="1200" dirty="0"/>
                        <a:t>? </a:t>
                      </a:r>
                      <a:r>
                        <a:rPr lang="ru-RU" sz="1200" dirty="0" err="1"/>
                        <a:t>Неліктен</a:t>
                      </a:r>
                      <a:r>
                        <a:rPr lang="ru-RU" sz="1200" dirty="0"/>
                        <a:t>?- </a:t>
                      </a:r>
                      <a:r>
                        <a:rPr lang="ru-RU" sz="1200" dirty="0" err="1"/>
                        <a:t>Пікір</a:t>
                      </a:r>
                      <a:r>
                        <a:rPr lang="ru-RU" sz="1200" dirty="0"/>
                        <a:t> алмасу: “</a:t>
                      </a:r>
                      <a:r>
                        <a:rPr lang="ru-RU" sz="1200" dirty="0" err="1"/>
                        <a:t>Мұндай</a:t>
                      </a:r>
                      <a:r>
                        <a:rPr lang="ru-RU" sz="1200" dirty="0"/>
                        <a:t> </a:t>
                      </a:r>
                      <a:r>
                        <a:rPr lang="ru-RU" sz="1200" dirty="0" err="1"/>
                        <a:t>музейге</a:t>
                      </a:r>
                      <a:r>
                        <a:rPr lang="ru-RU" sz="1200" dirty="0"/>
                        <a:t> </a:t>
                      </a:r>
                      <a:r>
                        <a:rPr lang="ru-RU" sz="1200" dirty="0" err="1"/>
                        <a:t>барар</a:t>
                      </a:r>
                      <a:r>
                        <a:rPr lang="ru-RU" sz="1200" dirty="0"/>
                        <a:t> </a:t>
                      </a:r>
                      <a:r>
                        <a:rPr lang="ru-RU" sz="1200" dirty="0" err="1"/>
                        <a:t>ма</a:t>
                      </a:r>
                      <a:r>
                        <a:rPr lang="ru-RU" sz="1200" dirty="0"/>
                        <a:t> </a:t>
                      </a:r>
                      <a:r>
                        <a:rPr lang="ru-RU" sz="1200" dirty="0" err="1"/>
                        <a:t>едің</a:t>
                      </a:r>
                      <a:r>
                        <a:rPr lang="ru-RU" sz="1200" dirty="0"/>
                        <a:t>?”</a:t>
                      </a:r>
                    </a:p>
                  </a:txBody>
                  <a:tcPr marL="31415" marR="31415" marT="15708" marB="1570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6123641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8400405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 smtClean="0"/>
              <a:t>Сілтемеге кіріп тапсырманы орындау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>
                <a:hlinkClick r:id="rId2"/>
              </a:rPr>
              <a:t>https://</a:t>
            </a:r>
            <a:r>
              <a:rPr lang="en-US" dirty="0" smtClean="0">
                <a:hlinkClick r:id="rId2"/>
              </a:rPr>
              <a:t>padlet.com/nazziraabdinassir/ar-vr-ydrcsjcf3dr2gnm1</a:t>
            </a:r>
            <a:r>
              <a:rPr lang="kk-KZ" dirty="0" smtClean="0"/>
              <a:t>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3350774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685800" y="1668239"/>
            <a:ext cx="7772400" cy="30092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9252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1489908982"/>
              </p:ext>
            </p:extLst>
          </p:nvPr>
        </p:nvGraphicFramePr>
        <p:xfrm>
          <a:off x="1387927" y="547012"/>
          <a:ext cx="6588580" cy="6189018"/>
        </p:xfrm>
        <a:graphic>
          <a:graphicData uri="http://schemas.openxmlformats.org/drawingml/2006/table">
            <a:tbl>
              <a:tblPr/>
              <a:tblGrid>
                <a:gridCol w="1647145">
                  <a:extLst>
                    <a:ext uri="{9D8B030D-6E8A-4147-A177-3AD203B41FA5}">
                      <a16:colId xmlns:a16="http://schemas.microsoft.com/office/drawing/2014/main" val="1866489534"/>
                    </a:ext>
                  </a:extLst>
                </a:gridCol>
                <a:gridCol w="1647145">
                  <a:extLst>
                    <a:ext uri="{9D8B030D-6E8A-4147-A177-3AD203B41FA5}">
                      <a16:colId xmlns:a16="http://schemas.microsoft.com/office/drawing/2014/main" val="1475367026"/>
                    </a:ext>
                  </a:extLst>
                </a:gridCol>
                <a:gridCol w="1647145">
                  <a:extLst>
                    <a:ext uri="{9D8B030D-6E8A-4147-A177-3AD203B41FA5}">
                      <a16:colId xmlns:a16="http://schemas.microsoft.com/office/drawing/2014/main" val="3141216154"/>
                    </a:ext>
                  </a:extLst>
                </a:gridCol>
                <a:gridCol w="1647145">
                  <a:extLst>
                    <a:ext uri="{9D8B030D-6E8A-4147-A177-3AD203B41FA5}">
                      <a16:colId xmlns:a16="http://schemas.microsoft.com/office/drawing/2014/main" val="1719905451"/>
                    </a:ext>
                  </a:extLst>
                </a:gridCol>
              </a:tblGrid>
              <a:tr h="192053">
                <a:tc>
                  <a:txBody>
                    <a:bodyPr/>
                    <a:lstStyle/>
                    <a:p>
                      <a:r>
                        <a:rPr lang="ru-RU" sz="1200" b="1" dirty="0"/>
                        <a:t>Атауы</a:t>
                      </a:r>
                    </a:p>
                  </a:txBody>
                  <a:tcPr marL="16152" marR="16152" marT="8076" marB="807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b="1"/>
                        <a:t>Авторы / Жылы</a:t>
                      </a:r>
                    </a:p>
                  </a:txBody>
                  <a:tcPr marL="16152" marR="16152" marT="8076" marB="807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b="1"/>
                        <a:t>Қысқаша мазмұны</a:t>
                      </a:r>
                    </a:p>
                  </a:txBody>
                  <a:tcPr marL="16152" marR="16152" marT="8076" marB="807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b="1" dirty="0" err="1"/>
                        <a:t>Сілтеме</a:t>
                      </a:r>
                      <a:endParaRPr lang="ru-RU" sz="1200" b="1" dirty="0"/>
                    </a:p>
                  </a:txBody>
                  <a:tcPr marL="16152" marR="16152" marT="8076" marB="807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60020327"/>
                  </a:ext>
                </a:extLst>
              </a:tr>
              <a:tr h="583425">
                <a:tc>
                  <a:txBody>
                    <a:bodyPr/>
                    <a:lstStyle/>
                    <a:p>
                      <a:r>
                        <a:rPr lang="en-US" sz="1100" b="1" dirty="0"/>
                        <a:t>Augmented reality in museums – A review of applications and challenges</a:t>
                      </a:r>
                      <a:endParaRPr lang="en-US" sz="1100" dirty="0"/>
                    </a:p>
                  </a:txBody>
                  <a:tcPr marL="16152" marR="16152" marT="8076" marB="807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dirty="0"/>
                        <a:t>Bekele et al. (2018)</a:t>
                      </a:r>
                    </a:p>
                  </a:txBody>
                  <a:tcPr marL="16152" marR="16152" marT="8076" marB="807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 err="1"/>
                        <a:t>Музейлердегі</a:t>
                      </a:r>
                      <a:r>
                        <a:rPr lang="ru-RU" sz="1100" dirty="0"/>
                        <a:t> </a:t>
                      </a:r>
                      <a:r>
                        <a:rPr lang="en-US" sz="1100" dirty="0"/>
                        <a:t>AR </a:t>
                      </a:r>
                      <a:r>
                        <a:rPr lang="ru-RU" sz="1100" dirty="0" err="1"/>
                        <a:t>қолдану</a:t>
                      </a:r>
                      <a:r>
                        <a:rPr lang="ru-RU" sz="1100" dirty="0"/>
                        <a:t>, </a:t>
                      </a:r>
                      <a:r>
                        <a:rPr lang="ru-RU" sz="1100" dirty="0" err="1"/>
                        <a:t>артықшылықтары</a:t>
                      </a:r>
                      <a:r>
                        <a:rPr lang="ru-RU" sz="1100" dirty="0"/>
                        <a:t>, </a:t>
                      </a:r>
                      <a:r>
                        <a:rPr lang="ru-RU" sz="1100" dirty="0" err="1"/>
                        <a:t>техникалық</a:t>
                      </a:r>
                      <a:r>
                        <a:rPr lang="ru-RU" sz="1100" dirty="0"/>
                        <a:t> </a:t>
                      </a:r>
                      <a:r>
                        <a:rPr lang="ru-RU" sz="1100" dirty="0" err="1"/>
                        <a:t>шектеулер</a:t>
                      </a:r>
                      <a:endParaRPr lang="ru-RU" sz="1100" dirty="0"/>
                    </a:p>
                  </a:txBody>
                  <a:tcPr marL="16152" marR="16152" marT="8076" marB="807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dirty="0">
                          <a:hlinkClick r:id="rId2"/>
                        </a:rPr>
                        <a:t>DOI:10.1016/j.cag.2018.03.006</a:t>
                      </a:r>
                      <a:endParaRPr lang="en-US" sz="1100" dirty="0"/>
                    </a:p>
                  </a:txBody>
                  <a:tcPr marL="16152" marR="16152" marT="8076" marB="807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10919594"/>
                  </a:ext>
                </a:extLst>
              </a:tr>
              <a:tr h="518516">
                <a:tc>
                  <a:txBody>
                    <a:bodyPr/>
                    <a:lstStyle/>
                    <a:p>
                      <a:r>
                        <a:rPr lang="en-US" sz="1100" b="1"/>
                        <a:t>Mixed reality and museum education</a:t>
                      </a:r>
                      <a:endParaRPr lang="en-US" sz="1100"/>
                    </a:p>
                  </a:txBody>
                  <a:tcPr marL="16152" marR="16152" marT="8076" marB="807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dirty="0" err="1"/>
                        <a:t>Wojciechowski</a:t>
                      </a:r>
                      <a:r>
                        <a:rPr lang="en-US" sz="1100" dirty="0"/>
                        <a:t> et al. (2004)</a:t>
                      </a:r>
                    </a:p>
                  </a:txBody>
                  <a:tcPr marL="16152" marR="16152" marT="8076" marB="807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100"/>
                        <a:t>Музейлерде интерактивті білім беру үшін </a:t>
                      </a:r>
                      <a:r>
                        <a:rPr lang="en-US" sz="1100"/>
                        <a:t>MR </a:t>
                      </a:r>
                      <a:r>
                        <a:rPr lang="ru-RU" sz="1100"/>
                        <a:t>қолдану</a:t>
                      </a:r>
                    </a:p>
                  </a:txBody>
                  <a:tcPr marL="16152" marR="16152" marT="8076" marB="807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100">
                          <a:hlinkClick r:id="rId3"/>
                        </a:rPr>
                        <a:t>Springer</a:t>
                      </a:r>
                      <a:endParaRPr lang="en-US" sz="1100"/>
                    </a:p>
                  </a:txBody>
                  <a:tcPr marL="16152" marR="16152" marT="8076" marB="807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26469481"/>
                  </a:ext>
                </a:extLst>
              </a:tr>
              <a:tr h="518516">
                <a:tc>
                  <a:txBody>
                    <a:bodyPr/>
                    <a:lstStyle/>
                    <a:p>
                      <a:r>
                        <a:rPr lang="en-US" sz="1100" b="1"/>
                        <a:t>Creating immersive experiences in museums through virtual reality</a:t>
                      </a:r>
                      <a:endParaRPr lang="en-US" sz="1100"/>
                    </a:p>
                  </a:txBody>
                  <a:tcPr marL="16152" marR="16152" marT="8076" marB="807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dirty="0"/>
                        <a:t>Jung &amp; tom </a:t>
                      </a:r>
                      <a:r>
                        <a:rPr lang="en-US" sz="1100" dirty="0" err="1"/>
                        <a:t>Dieck</a:t>
                      </a:r>
                      <a:r>
                        <a:rPr lang="en-US" sz="1100" dirty="0"/>
                        <a:t> (2017)</a:t>
                      </a:r>
                    </a:p>
                  </a:txBody>
                  <a:tcPr marL="16152" marR="16152" marT="8076" marB="807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/>
                        <a:t>VR туризм мен </a:t>
                      </a:r>
                      <a:r>
                        <a:rPr lang="ru-RU" sz="1100" dirty="0" err="1"/>
                        <a:t>экспозицияны</a:t>
                      </a:r>
                      <a:r>
                        <a:rPr lang="ru-RU" sz="1100" dirty="0"/>
                        <a:t> жаңа </a:t>
                      </a:r>
                      <a:r>
                        <a:rPr lang="ru-RU" sz="1100" dirty="0" err="1"/>
                        <a:t>деңгейге</a:t>
                      </a:r>
                      <a:r>
                        <a:rPr lang="ru-RU" sz="1100" dirty="0"/>
                        <a:t> </a:t>
                      </a:r>
                      <a:r>
                        <a:rPr lang="ru-RU" sz="1100" dirty="0" err="1"/>
                        <a:t>көтеру</a:t>
                      </a:r>
                      <a:endParaRPr lang="ru-RU" sz="1100" dirty="0"/>
                    </a:p>
                  </a:txBody>
                  <a:tcPr marL="16152" marR="16152" marT="8076" marB="807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100">
                          <a:hlinkClick r:id="rId4"/>
                        </a:rPr>
                        <a:t>DOI:10.1016/j.chb.2016.11.038</a:t>
                      </a:r>
                      <a:endParaRPr lang="en-US" sz="1100"/>
                    </a:p>
                  </a:txBody>
                  <a:tcPr marL="16152" marR="16152" marT="8076" marB="807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80595223"/>
                  </a:ext>
                </a:extLst>
              </a:tr>
              <a:tr h="518516">
                <a:tc>
                  <a:txBody>
                    <a:bodyPr/>
                    <a:lstStyle/>
                    <a:p>
                      <a:r>
                        <a:rPr lang="en-US" sz="1100" b="1"/>
                        <a:t>Augmented reality and storytelling in cultural heritage</a:t>
                      </a:r>
                      <a:endParaRPr lang="en-US" sz="1100"/>
                    </a:p>
                  </a:txBody>
                  <a:tcPr marL="16152" marR="16152" marT="8076" marB="807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100"/>
                        <a:t>Damala et al. (2009)</a:t>
                      </a:r>
                    </a:p>
                  </a:txBody>
                  <a:tcPr marL="16152" marR="16152" marT="8076" marB="807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/>
                        <a:t>Мәдени </a:t>
                      </a:r>
                      <a:r>
                        <a:rPr lang="ru-RU" sz="1100" dirty="0" err="1"/>
                        <a:t>мұра</a:t>
                      </a:r>
                      <a:r>
                        <a:rPr lang="ru-RU" sz="1100" dirty="0"/>
                        <a:t> үшін </a:t>
                      </a:r>
                      <a:r>
                        <a:rPr lang="en-US" sz="1100" dirty="0"/>
                        <a:t>AR + </a:t>
                      </a:r>
                      <a:r>
                        <a:rPr lang="ru-RU" sz="1100" dirty="0" err="1"/>
                        <a:t>баяндау</a:t>
                      </a:r>
                      <a:r>
                        <a:rPr lang="ru-RU" sz="1100" dirty="0"/>
                        <a:t> </a:t>
                      </a:r>
                      <a:r>
                        <a:rPr lang="ru-RU" sz="1100" dirty="0" err="1"/>
                        <a:t>элементтері</a:t>
                      </a:r>
                      <a:endParaRPr lang="ru-RU" sz="1100" dirty="0"/>
                    </a:p>
                  </a:txBody>
                  <a:tcPr marL="16152" marR="16152" marT="8076" marB="807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100">
                          <a:hlinkClick r:id="rId5"/>
                        </a:rPr>
                        <a:t>DOI:10.1109/ISMAR.2009.5336486</a:t>
                      </a:r>
                      <a:endParaRPr lang="en-US" sz="1100"/>
                    </a:p>
                  </a:txBody>
                  <a:tcPr marL="16152" marR="16152" marT="8076" marB="807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69682414"/>
                  </a:ext>
                </a:extLst>
              </a:tr>
              <a:tr h="685729">
                <a:tc>
                  <a:txBody>
                    <a:bodyPr/>
                    <a:lstStyle/>
                    <a:p>
                      <a:r>
                        <a:rPr lang="en-US" sz="1100" b="1"/>
                        <a:t>Virtual and augmented reality for cultural heritage</a:t>
                      </a:r>
                      <a:endParaRPr lang="en-US" sz="1100"/>
                    </a:p>
                  </a:txBody>
                  <a:tcPr marL="16152" marR="16152" marT="8076" marB="807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100"/>
                        <a:t>Bekele et al. (2021)</a:t>
                      </a:r>
                    </a:p>
                  </a:txBody>
                  <a:tcPr marL="16152" marR="16152" marT="8076" marB="807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/>
                        <a:t>Ғылыми шолу: </a:t>
                      </a:r>
                      <a:r>
                        <a:rPr lang="en-US" sz="1100" dirty="0"/>
                        <a:t>VR/AR-</a:t>
                      </a:r>
                      <a:r>
                        <a:rPr lang="ru-RU" sz="1100" dirty="0" err="1"/>
                        <a:t>дің</a:t>
                      </a:r>
                      <a:r>
                        <a:rPr lang="ru-RU" sz="1100" dirty="0"/>
                        <a:t> </a:t>
                      </a:r>
                      <a:r>
                        <a:rPr lang="ru-RU" sz="1100" dirty="0" err="1"/>
                        <a:t>мәдениетте</a:t>
                      </a:r>
                      <a:r>
                        <a:rPr lang="ru-RU" sz="1100" dirty="0"/>
                        <a:t> </a:t>
                      </a:r>
                      <a:r>
                        <a:rPr lang="ru-RU" sz="1100" dirty="0" err="1"/>
                        <a:t>қолданылуының</a:t>
                      </a:r>
                      <a:r>
                        <a:rPr lang="ru-RU" sz="1100" dirty="0"/>
                        <a:t> </a:t>
                      </a:r>
                      <a:r>
                        <a:rPr lang="ru-RU" sz="1100" dirty="0" err="1"/>
                        <a:t>эволюциясы</a:t>
                      </a:r>
                      <a:endParaRPr lang="ru-RU" sz="1100" dirty="0"/>
                    </a:p>
                  </a:txBody>
                  <a:tcPr marL="16152" marR="16152" marT="8076" marB="807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100">
                          <a:hlinkClick r:id="rId6"/>
                        </a:rPr>
                        <a:t>DOI:10.3390/information12020073</a:t>
                      </a:r>
                      <a:endParaRPr lang="en-US" sz="1100"/>
                    </a:p>
                  </a:txBody>
                  <a:tcPr marL="16152" marR="16152" marT="8076" marB="807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2485051"/>
                  </a:ext>
                </a:extLst>
              </a:tr>
              <a:tr h="685729">
                <a:tc>
                  <a:txBody>
                    <a:bodyPr/>
                    <a:lstStyle/>
                    <a:p>
                      <a:r>
                        <a:rPr lang="en-US" sz="1100" b="1"/>
                        <a:t>The role of immersive technologies in museums</a:t>
                      </a:r>
                      <a:endParaRPr lang="en-US" sz="1100"/>
                    </a:p>
                  </a:txBody>
                  <a:tcPr marL="16152" marR="16152" marT="8076" marB="807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100"/>
                        <a:t>tom Dieck &amp; Jung (2019)</a:t>
                      </a:r>
                    </a:p>
                  </a:txBody>
                  <a:tcPr marL="16152" marR="16152" marT="8076" marB="807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/>
                        <a:t>Музей </a:t>
                      </a:r>
                      <a:r>
                        <a:rPr lang="ru-RU" sz="1100" dirty="0" err="1"/>
                        <a:t>менеджменті</a:t>
                      </a:r>
                      <a:r>
                        <a:rPr lang="ru-RU" sz="1100" dirty="0"/>
                        <a:t> мен </a:t>
                      </a:r>
                      <a:r>
                        <a:rPr lang="ru-RU" sz="1100" dirty="0" err="1"/>
                        <a:t>келуші</a:t>
                      </a:r>
                      <a:r>
                        <a:rPr lang="ru-RU" sz="1100" dirty="0"/>
                        <a:t> </a:t>
                      </a:r>
                      <a:r>
                        <a:rPr lang="ru-RU" sz="1100" dirty="0" err="1"/>
                        <a:t>тәжірибесін</a:t>
                      </a:r>
                      <a:r>
                        <a:rPr lang="ru-RU" sz="1100" dirty="0"/>
                        <a:t> </a:t>
                      </a:r>
                      <a:r>
                        <a:rPr lang="ru-RU" sz="1100" dirty="0" err="1"/>
                        <a:t>цифрлық</a:t>
                      </a:r>
                      <a:r>
                        <a:rPr lang="ru-RU" sz="1100" dirty="0"/>
                        <a:t> </a:t>
                      </a:r>
                      <a:r>
                        <a:rPr lang="ru-RU" sz="1100" dirty="0" err="1"/>
                        <a:t>трансформациялау</a:t>
                      </a:r>
                      <a:endParaRPr lang="ru-RU" sz="1100" dirty="0"/>
                    </a:p>
                  </a:txBody>
                  <a:tcPr marL="16152" marR="16152" marT="8076" marB="807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100">
                          <a:hlinkClick r:id="rId7"/>
                        </a:rPr>
                        <a:t>Elsevier</a:t>
                      </a:r>
                      <a:endParaRPr lang="en-US" sz="1100"/>
                    </a:p>
                  </a:txBody>
                  <a:tcPr marL="16152" marR="16152" marT="8076" marB="807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96029206"/>
                  </a:ext>
                </a:extLst>
              </a:tr>
              <a:tr h="518516">
                <a:tc>
                  <a:txBody>
                    <a:bodyPr/>
                    <a:lstStyle/>
                    <a:p>
                      <a:r>
                        <a:rPr lang="nn-NO" sz="1100" b="1"/>
                        <a:t>Designing AR apps for museums</a:t>
                      </a:r>
                      <a:endParaRPr lang="nn-NO" sz="1100"/>
                    </a:p>
                  </a:txBody>
                  <a:tcPr marL="16152" marR="16152" marT="8076" marB="807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100"/>
                        <a:t>Damala &amp; Stojanovic (2011)</a:t>
                      </a:r>
                    </a:p>
                  </a:txBody>
                  <a:tcPr marL="16152" marR="16152" marT="8076" marB="807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 err="1"/>
                        <a:t>Қолданушы</a:t>
                      </a:r>
                      <a:r>
                        <a:rPr lang="ru-RU" sz="1100" dirty="0"/>
                        <a:t> </a:t>
                      </a:r>
                      <a:r>
                        <a:rPr lang="ru-RU" sz="1100" dirty="0" err="1"/>
                        <a:t>фокусындағы</a:t>
                      </a:r>
                      <a:r>
                        <a:rPr lang="ru-RU" sz="1100" dirty="0"/>
                        <a:t> </a:t>
                      </a:r>
                      <a:r>
                        <a:rPr lang="en-US" sz="1100" dirty="0"/>
                        <a:t>AR </a:t>
                      </a:r>
                      <a:r>
                        <a:rPr lang="ru-RU" sz="1100" dirty="0" err="1"/>
                        <a:t>қосымшалар</a:t>
                      </a:r>
                      <a:r>
                        <a:rPr lang="ru-RU" sz="1100" dirty="0"/>
                        <a:t> </a:t>
                      </a:r>
                      <a:r>
                        <a:rPr lang="ru-RU" sz="1100" dirty="0" err="1"/>
                        <a:t>жасау</a:t>
                      </a:r>
                      <a:r>
                        <a:rPr lang="ru-RU" sz="1100" dirty="0"/>
                        <a:t> </a:t>
                      </a:r>
                      <a:r>
                        <a:rPr lang="ru-RU" sz="1100" dirty="0" err="1"/>
                        <a:t>принциптері</a:t>
                      </a:r>
                      <a:endParaRPr lang="ru-RU" sz="1100" dirty="0"/>
                    </a:p>
                  </a:txBody>
                  <a:tcPr marL="16152" marR="16152" marT="8076" marB="807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dirty="0">
                          <a:hlinkClick r:id="rId8"/>
                        </a:rPr>
                        <a:t>IEEE Explore</a:t>
                      </a:r>
                      <a:endParaRPr lang="en-US" sz="1100" dirty="0"/>
                    </a:p>
                  </a:txBody>
                  <a:tcPr marL="16152" marR="16152" marT="8076" marB="807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0260093"/>
                  </a:ext>
                </a:extLst>
              </a:tr>
              <a:tr h="685729">
                <a:tc>
                  <a:txBody>
                    <a:bodyPr/>
                    <a:lstStyle/>
                    <a:p>
                      <a:r>
                        <a:rPr lang="en-US" sz="1100" b="1"/>
                        <a:t>Museums in the digital age: Changing meanings of place, community and culture</a:t>
                      </a:r>
                      <a:endParaRPr lang="en-US" sz="1100"/>
                    </a:p>
                  </a:txBody>
                  <a:tcPr marL="16152" marR="16152" marT="8076" marB="807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100"/>
                        <a:t>Parry, R. (2007)</a:t>
                      </a:r>
                    </a:p>
                  </a:txBody>
                  <a:tcPr marL="16152" marR="16152" marT="8076" marB="807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100"/>
                        <a:t>Цифрлық дәуір музейінің теориялық трансформациясы</a:t>
                      </a:r>
                    </a:p>
                  </a:txBody>
                  <a:tcPr marL="16152" marR="16152" marT="8076" marB="807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dirty="0">
                          <a:hlinkClick r:id="rId9"/>
                        </a:rPr>
                        <a:t>Book</a:t>
                      </a:r>
                      <a:endParaRPr lang="en-US" sz="1100" dirty="0"/>
                    </a:p>
                  </a:txBody>
                  <a:tcPr marL="16152" marR="16152" marT="8076" marB="807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34681350"/>
                  </a:ext>
                </a:extLst>
              </a:tr>
              <a:tr h="583425">
                <a:tc>
                  <a:txBody>
                    <a:bodyPr/>
                    <a:lstStyle/>
                    <a:p>
                      <a:r>
                        <a:rPr lang="en-US" sz="1100" b="1"/>
                        <a:t>Virtual museums from user's perspective</a:t>
                      </a:r>
                      <a:endParaRPr lang="en-US" sz="1100"/>
                    </a:p>
                  </a:txBody>
                  <a:tcPr marL="16152" marR="16152" marT="8076" marB="807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100"/>
                        <a:t>Sylaiou et al. (2010)</a:t>
                      </a:r>
                    </a:p>
                  </a:txBody>
                  <a:tcPr marL="16152" marR="16152" marT="8076" marB="807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100"/>
                        <a:t>Виртуалды экспозициялар мен қолданушының эмоционалды реакциясы</a:t>
                      </a:r>
                    </a:p>
                  </a:txBody>
                  <a:tcPr marL="16152" marR="16152" marT="8076" marB="807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dirty="0">
                          <a:hlinkClick r:id="rId10"/>
                        </a:rPr>
                        <a:t>DOI:10.1016/j.cag.2009.11.002</a:t>
                      </a:r>
                      <a:endParaRPr lang="en-US" sz="1100" dirty="0"/>
                    </a:p>
                  </a:txBody>
                  <a:tcPr marL="16152" marR="16152" marT="8076" marB="807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4509841"/>
                  </a:ext>
                </a:extLst>
              </a:tr>
              <a:tr h="583425">
                <a:tc>
                  <a:txBody>
                    <a:bodyPr/>
                    <a:lstStyle/>
                    <a:p>
                      <a:r>
                        <a:rPr lang="en-US" sz="1100" b="1"/>
                        <a:t>Evaluation of a mobile AR app for museum learning</a:t>
                      </a:r>
                      <a:endParaRPr lang="en-US" sz="1100"/>
                    </a:p>
                  </a:txBody>
                  <a:tcPr marL="16152" marR="16152" marT="8076" marB="807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100"/>
                        <a:t>Yoon et al. (2012)</a:t>
                      </a:r>
                    </a:p>
                  </a:txBody>
                  <a:tcPr marL="16152" marR="16152" marT="8076" marB="807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100"/>
                        <a:t>Студенттер мен оқушылар үшін </a:t>
                      </a:r>
                      <a:r>
                        <a:rPr lang="en-US" sz="1100"/>
                        <a:t>AR </a:t>
                      </a:r>
                      <a:r>
                        <a:rPr lang="ru-RU" sz="1100"/>
                        <a:t>арқылы білім беру нәтижелілігі</a:t>
                      </a:r>
                    </a:p>
                  </a:txBody>
                  <a:tcPr marL="16152" marR="16152" marT="8076" marB="807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dirty="0">
                          <a:hlinkClick r:id="rId11"/>
                        </a:rPr>
                        <a:t>DOI:10.1109/ISMAR.2012.6402565</a:t>
                      </a:r>
                      <a:endParaRPr lang="en-US" sz="1100" dirty="0"/>
                    </a:p>
                  </a:txBody>
                  <a:tcPr marL="16152" marR="16152" marT="8076" marB="807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8714787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896842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 smtClean="0"/>
              <a:t>Семинарға берілген мақала бойынша сұрақтар</a:t>
            </a:r>
            <a:endParaRPr lang="ru-RU" dirty="0"/>
          </a:p>
        </p:txBody>
      </p:sp>
      <p:sp>
        <p:nvSpPr>
          <p:cNvPr id="4" name="Rectangle 1"/>
          <p:cNvSpPr>
            <a:spLocks noGrp="1" noChangeArrowheads="1"/>
          </p:cNvSpPr>
          <p:nvPr>
            <p:ph sz="quarter" idx="13"/>
          </p:nvPr>
        </p:nvSpPr>
        <p:spPr bwMode="auto">
          <a:xfrm>
            <a:off x="685330" y="3063484"/>
            <a:ext cx="7891456" cy="2031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alt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Автоматтандырылған экспозиция </a:t>
            </a:r>
            <a:r>
              <a:rPr kumimoji="0" lang="ru-RU" altLang="ru-RU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деген</a:t>
            </a:r>
            <a:r>
              <a:rPr kumimoji="0" lang="ru-RU" alt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не?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altLang="ru-RU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Авторлар</a:t>
            </a:r>
            <a:r>
              <a:rPr kumimoji="0" lang="ru-RU" alt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қандай</a:t>
            </a:r>
            <a:r>
              <a:rPr kumimoji="0" lang="ru-RU" alt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QR-</a:t>
            </a:r>
            <a:r>
              <a:rPr kumimoji="0" lang="ru-RU" altLang="ru-RU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элементтерді</a:t>
            </a:r>
            <a:r>
              <a:rPr kumimoji="0" lang="ru-RU" alt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қолданған</a:t>
            </a:r>
            <a:r>
              <a:rPr kumimoji="0" lang="ru-RU" alt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?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alt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AR </a:t>
            </a:r>
            <a:r>
              <a:rPr kumimoji="0" lang="ru-RU" altLang="ru-RU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технологиясын</a:t>
            </a:r>
            <a:r>
              <a:rPr kumimoji="0" lang="ru-RU" alt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қолдану</a:t>
            </a:r>
            <a:r>
              <a:rPr kumimoji="0" lang="ru-RU" alt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қай</a:t>
            </a:r>
            <a:r>
              <a:rPr kumimoji="0" lang="ru-RU" alt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музейге</a:t>
            </a:r>
            <a:r>
              <a:rPr kumimoji="0" lang="ru-RU" alt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қатысты</a:t>
            </a:r>
            <a:r>
              <a:rPr kumimoji="0" lang="ru-RU" alt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сипатталған</a:t>
            </a:r>
            <a:r>
              <a:rPr kumimoji="0" lang="ru-RU" alt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?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altLang="ru-RU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Қандай</a:t>
            </a:r>
            <a:r>
              <a:rPr kumimoji="0" lang="ru-RU" alt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мәселелер</a:t>
            </a:r>
            <a:r>
              <a:rPr kumimoji="0" lang="ru-RU" alt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туындаған</a:t>
            </a:r>
            <a:r>
              <a:rPr kumimoji="0" lang="ru-RU" alt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және </a:t>
            </a:r>
            <a:r>
              <a:rPr kumimoji="0" lang="ru-RU" altLang="ru-RU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олар</a:t>
            </a:r>
            <a:r>
              <a:rPr kumimoji="0" lang="ru-RU" alt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қалай </a:t>
            </a:r>
            <a:r>
              <a:rPr kumimoji="0" lang="ru-RU" altLang="ru-RU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шешілді</a:t>
            </a:r>
            <a:r>
              <a:rPr kumimoji="0" lang="ru-RU" alt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?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altLang="ru-RU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Егер</a:t>
            </a:r>
            <a:r>
              <a:rPr kumimoji="0" lang="ru-RU" alt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сіз</a:t>
            </a:r>
            <a:r>
              <a:rPr kumimoji="0" lang="ru-RU" alt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музейде</a:t>
            </a:r>
            <a:r>
              <a:rPr kumimoji="0" lang="ru-RU" alt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AR </a:t>
            </a:r>
            <a:r>
              <a:rPr kumimoji="0" lang="ru-RU" altLang="ru-RU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орнататын</a:t>
            </a:r>
            <a:r>
              <a:rPr kumimoji="0" lang="ru-RU" alt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болсаңыз</a:t>
            </a:r>
            <a:r>
              <a:rPr kumimoji="0" lang="ru-RU" alt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– </a:t>
            </a:r>
            <a:r>
              <a:rPr kumimoji="0" lang="ru-RU" altLang="ru-RU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қай</a:t>
            </a:r>
            <a:r>
              <a:rPr kumimoji="0" lang="ru-RU" alt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бөліктен</a:t>
            </a:r>
            <a:r>
              <a:rPr kumimoji="0" lang="ru-RU" alt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бастар</a:t>
            </a:r>
            <a:r>
              <a:rPr kumimoji="0" lang="ru-RU" alt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ru-RU" altLang="ru-RU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едіңіз</a:t>
            </a:r>
            <a:r>
              <a:rPr kumimoji="0" lang="ru-RU" alt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?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lang="kk-KZ" altLang="ru-RU" sz="1800" cap="none" dirty="0"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486150" y="4967585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>
                <a:hlinkClick r:id="rId2"/>
              </a:rPr>
              <a:t>https://www.mentimeter.com/app/presentation/al8g92yd8gfy1ucd6hjrm7asdvv1xth4/edit?question=2ynjbq1rz2ax</a:t>
            </a:r>
            <a:r>
              <a:rPr lang="kk-KZ" dirty="0"/>
              <a:t>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848676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Семинар мақсаты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dirty="0" err="1"/>
              <a:t>Студенттер</a:t>
            </a:r>
            <a:r>
              <a:rPr dirty="0"/>
              <a:t> тарихи </a:t>
            </a:r>
            <a:r>
              <a:rPr dirty="0" err="1"/>
              <a:t>ескерткішті</a:t>
            </a:r>
            <a:r>
              <a:rPr dirty="0"/>
              <a:t> </a:t>
            </a:r>
            <a:r>
              <a:rPr dirty="0" err="1"/>
              <a:t>таңдап</a:t>
            </a:r>
            <a:r>
              <a:rPr dirty="0"/>
              <a:t>, </a:t>
            </a:r>
            <a:r>
              <a:rPr dirty="0" err="1"/>
              <a:t>оны</a:t>
            </a:r>
            <a:r>
              <a:rPr dirty="0"/>
              <a:t> AR немесе VR </a:t>
            </a:r>
            <a:r>
              <a:rPr dirty="0" err="1"/>
              <a:t>технологиялары</a:t>
            </a:r>
            <a:r>
              <a:rPr dirty="0"/>
              <a:t> арқылы </a:t>
            </a:r>
            <a:r>
              <a:rPr dirty="0" err="1"/>
              <a:t>цифрлық</a:t>
            </a:r>
            <a:r>
              <a:rPr dirty="0"/>
              <a:t> </a:t>
            </a:r>
            <a:r>
              <a:rPr dirty="0" err="1"/>
              <a:t>форматқа</a:t>
            </a:r>
            <a:r>
              <a:rPr dirty="0"/>
              <a:t> </a:t>
            </a:r>
            <a:r>
              <a:rPr dirty="0" err="1"/>
              <a:t>көшіру</a:t>
            </a:r>
            <a:r>
              <a:rPr dirty="0"/>
              <a:t> моделін ұсынады.</a:t>
            </a:r>
          </a:p>
          <a:p>
            <a:r>
              <a:rPr dirty="0" err="1" smtClean="0"/>
              <a:t>Жобаның</a:t>
            </a:r>
            <a:r>
              <a:rPr dirty="0" smtClean="0"/>
              <a:t> мақсаты </a:t>
            </a:r>
            <a:r>
              <a:rPr dirty="0"/>
              <a:t>– мәдени </a:t>
            </a:r>
            <a:r>
              <a:rPr dirty="0" err="1"/>
              <a:t>мұраны</a:t>
            </a:r>
            <a:r>
              <a:rPr dirty="0"/>
              <a:t> </a:t>
            </a:r>
            <a:r>
              <a:rPr dirty="0" err="1"/>
              <a:t>заманауи</a:t>
            </a:r>
            <a:r>
              <a:rPr dirty="0"/>
              <a:t> </a:t>
            </a:r>
            <a:r>
              <a:rPr dirty="0" err="1"/>
              <a:t>форматта</a:t>
            </a:r>
            <a:r>
              <a:rPr dirty="0"/>
              <a:t> </a:t>
            </a:r>
            <a:r>
              <a:rPr dirty="0" err="1"/>
              <a:t>таныту</a:t>
            </a:r>
            <a:r>
              <a:rPr dirty="0"/>
              <a:t>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Жоба жұмысының кезеңдері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t>1. Нысан таңдау (мысалы: Ясауи кесенесі)</a:t>
            </a:r>
          </a:p>
          <a:p>
            <a:r>
              <a:t>2. Ақпарат жинау (тарих, фото, аңыз, видео)</a:t>
            </a:r>
          </a:p>
          <a:p>
            <a:r>
              <a:t>3. Визуализация (3D/AR макет)</a:t>
            </a:r>
          </a:p>
          <a:p>
            <a:r>
              <a:t>4. Интерактив қосу (QR-code, аудио, анимация)</a:t>
            </a:r>
          </a:p>
          <a:p>
            <a:r>
              <a:t>5. Жобаны таныстыру (қорғау)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AR/VR құралдары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t>- CoSpaces Edu: интерактивті VR орта жасау</a:t>
            </a:r>
          </a:p>
          <a:p>
            <a:r>
              <a:t>- Sketchfab: дайын 3D модельдер</a:t>
            </a:r>
          </a:p>
          <a:p>
            <a:r>
              <a:t>- Polycam: телефонмен 3D скан</a:t>
            </a:r>
          </a:p>
          <a:p>
            <a:r>
              <a:t>- Vuforia / ZapWorks: AR marker негізі</a:t>
            </a:r>
          </a:p>
          <a:p>
            <a:r>
              <a:t>- Google Arts &amp; Culture: дайын VR турлар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Инструктаж: не істеу керек?</a:t>
            </a: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14783114"/>
              </p:ext>
            </p:extLst>
          </p:nvPr>
        </p:nvGraphicFramePr>
        <p:xfrm>
          <a:off x="522046" y="2106386"/>
          <a:ext cx="8229600" cy="3200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43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33400">
                <a:tc>
                  <a:txBody>
                    <a:bodyPr/>
                    <a:lstStyle/>
                    <a:p>
                      <a:pPr>
                        <a:defRPr sz="1200" b="1">
                          <a:solidFill>
                            <a:srgbClr val="FFFFFF"/>
                          </a:solidFill>
                        </a:defRPr>
                      </a:pPr>
                      <a:r>
                        <a:rPr dirty="0" err="1"/>
                        <a:t>Кезең</a:t>
                      </a:r>
                      <a:endParaRPr dirty="0"/>
                    </a:p>
                  </a:txBody>
                  <a:tcPr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200" b="1">
                          <a:solidFill>
                            <a:srgbClr val="FFFFFF"/>
                          </a:solidFill>
                        </a:defRPr>
                      </a:pPr>
                      <a:r>
                        <a:rPr dirty="0" err="1"/>
                        <a:t>Міндет</a:t>
                      </a:r>
                      <a:endParaRPr dirty="0"/>
                    </a:p>
                  </a:txBody>
                  <a:tcPr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defRPr sz="1200" b="1">
                          <a:solidFill>
                            <a:srgbClr val="FFFFFF"/>
                          </a:solidFill>
                        </a:defRPr>
                      </a:pPr>
                      <a:r>
                        <a:t>Ұсынылған құрал</a:t>
                      </a:r>
                    </a:p>
                  </a:txBody>
                  <a:tcPr>
                    <a:solidFill>
                      <a:srgbClr val="5B9B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33400">
                <a:tc>
                  <a:txBody>
                    <a:bodyPr/>
                    <a:lstStyle/>
                    <a:p>
                      <a:pPr>
                        <a:defRPr sz="1200"/>
                      </a:pPr>
                      <a:r>
                        <a:t>1. Нысан таңдау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200"/>
                      </a:pPr>
                      <a:r>
                        <a:rPr dirty="0"/>
                        <a:t>Тарихи/мәдени </a:t>
                      </a:r>
                      <a:r>
                        <a:rPr dirty="0" err="1"/>
                        <a:t>ескерткіш</a:t>
                      </a:r>
                      <a:r>
                        <a:rPr dirty="0"/>
                        <a:t> </a:t>
                      </a:r>
                      <a:r>
                        <a:rPr dirty="0" err="1"/>
                        <a:t>таңдау</a:t>
                      </a:r>
                      <a:endParaRPr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200"/>
                      </a:pPr>
                      <a:r>
                        <a:t>Google, Wikipedia, энциклопедия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33400">
                <a:tc>
                  <a:txBody>
                    <a:bodyPr/>
                    <a:lstStyle/>
                    <a:p>
                      <a:pPr>
                        <a:defRPr sz="1200"/>
                      </a:pPr>
                      <a:r>
                        <a:t>2. Ақпарат жинау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200"/>
                      </a:pPr>
                      <a:r>
                        <a:t>Факт, сурет, бейне, аңыз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200"/>
                      </a:pPr>
                      <a:r>
                        <a:t>YouTube, кітап, мұрағат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33400">
                <a:tc>
                  <a:txBody>
                    <a:bodyPr/>
                    <a:lstStyle/>
                    <a:p>
                      <a:pPr>
                        <a:defRPr sz="1200"/>
                      </a:pPr>
                      <a:r>
                        <a:t>3. Визуалдау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200"/>
                      </a:pPr>
                      <a:r>
                        <a:t>3D немесе VR макет жасау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200"/>
                      </a:pPr>
                      <a:r>
                        <a:t>Sketchfab, CoSpaces, Polycam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33400">
                <a:tc>
                  <a:txBody>
                    <a:bodyPr/>
                    <a:lstStyle/>
                    <a:p>
                      <a:pPr>
                        <a:defRPr sz="1200"/>
                      </a:pPr>
                      <a:r>
                        <a:t>4. Интерактив қосу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200"/>
                      </a:pPr>
                      <a:r>
                        <a:t>QR, аудио, кнопка т.б.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200"/>
                      </a:pPr>
                      <a:r>
                        <a:t>Vuforia, ZapWorks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33400">
                <a:tc>
                  <a:txBody>
                    <a:bodyPr/>
                    <a:lstStyle/>
                    <a:p>
                      <a:pPr>
                        <a:defRPr sz="1200"/>
                      </a:pPr>
                      <a:r>
                        <a:t>5. Презентация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200"/>
                      </a:pPr>
                      <a:r>
                        <a:t>5 мин жобаны қорғау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 sz="1200"/>
                      </a:pPr>
                      <a:r>
                        <a:rPr dirty="0"/>
                        <a:t>PowerPoint, </a:t>
                      </a:r>
                      <a:r>
                        <a:rPr dirty="0" err="1"/>
                        <a:t>Canva</a:t>
                      </a:r>
                      <a:endParaRPr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Жобаны қорғау кезінде: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t>1. Бұл қандай ескерткіш және қайдан алынған?</a:t>
            </a:r>
          </a:p>
          <a:p>
            <a:r>
              <a:t>2. AR немесе VR қалай іске қосылады?</a:t>
            </a:r>
          </a:p>
          <a:p>
            <a:r>
              <a:t>3. Турист не көреді/естіледі?</a:t>
            </a:r>
          </a:p>
          <a:p>
            <a:r>
              <a:t>4. Интерактив қандай элементтермен жасалды?</a:t>
            </a:r>
          </a:p>
          <a:p>
            <a:r>
              <a:t>5. Бұл жоба кімге арналған және не үшін маңызды?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/>
              <a:t>Қысқаша</a:t>
            </a:r>
            <a:r>
              <a:rPr lang="ru-RU" dirty="0"/>
              <a:t> </a:t>
            </a:r>
            <a:r>
              <a:rPr lang="ru-RU" dirty="0" err="1"/>
              <a:t>пікірталас</a:t>
            </a:r>
            <a:r>
              <a:rPr lang="ru-RU" dirty="0"/>
              <a:t>: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>
                <a:hlinkClick r:id="rId2"/>
              </a:rPr>
              <a:t>https://</a:t>
            </a:r>
            <a:r>
              <a:rPr lang="en-US" dirty="0" smtClean="0">
                <a:hlinkClick r:id="rId2"/>
              </a:rPr>
              <a:t>www.mentimeter.com/app/presentation/al8g92yd8gfy1ucd6hjrm7asdvv1xth4/edit?question=2ynjbq1rz2ax</a:t>
            </a:r>
            <a:r>
              <a:rPr lang="kk-KZ" dirty="0" smtClean="0"/>
              <a:t>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21928023"/>
      </p:ext>
    </p:extLst>
  </p:cSld>
  <p:clrMapOvr>
    <a:masterClrMapping/>
  </p:clrMapOvr>
</p:sld>
</file>

<file path=ppt/theme/theme1.xml><?xml version="1.0" encoding="utf-8"?>
<a:theme xmlns:a="http://schemas.openxmlformats.org/drawingml/2006/main" name="Капля">
  <a:themeElements>
    <a:clrScheme name="Капля">
      <a:dk1>
        <a:sysClr val="windowText" lastClr="000000"/>
      </a:dk1>
      <a:lt1>
        <a:sysClr val="window" lastClr="FFFFFF"/>
      </a:lt1>
      <a:dk2>
        <a:srgbClr val="1C647B"/>
      </a:dk2>
      <a:lt2>
        <a:srgbClr val="98B7D3"/>
      </a:lt2>
      <a:accent1>
        <a:srgbClr val="274FA4"/>
      </a:accent1>
      <a:accent2>
        <a:srgbClr val="48A8D0"/>
      </a:accent2>
      <a:accent3>
        <a:srgbClr val="53B18F"/>
      </a:accent3>
      <a:accent4>
        <a:srgbClr val="D78D38"/>
      </a:accent4>
      <a:accent5>
        <a:srgbClr val="BA3F51"/>
      </a:accent5>
      <a:accent6>
        <a:srgbClr val="AE52D9"/>
      </a:accent6>
      <a:hlink>
        <a:srgbClr val="2AA2DA"/>
      </a:hlink>
      <a:folHlink>
        <a:srgbClr val="76A3B8"/>
      </a:folHlink>
    </a:clrScheme>
    <a:fontScheme name="Капля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Капля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100000"/>
                <a:hueMod val="92000"/>
                <a:satMod val="180000"/>
                <a:lumMod val="114000"/>
              </a:schemeClr>
            </a:gs>
            <a:gs pos="100000">
              <a:schemeClr val="phClr">
                <a:shade val="92000"/>
                <a:satMod val="170000"/>
                <a:lumMod val="96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DEB094D4-7FD8-4F86-93D5-B0F1341EF58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Капля</Template>
  <TotalTime>86</TotalTime>
  <Words>681</Words>
  <Application>Microsoft Office PowerPoint</Application>
  <PresentationFormat>Экран (4:3)</PresentationFormat>
  <Paragraphs>118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5" baseType="lpstr">
      <vt:lpstr>Arial</vt:lpstr>
      <vt:lpstr>Tw Cen MT</vt:lpstr>
      <vt:lpstr>Капля</vt:lpstr>
      <vt:lpstr>Ескерткішті AR/VR форматқа көшіру</vt:lpstr>
      <vt:lpstr>Презентация PowerPoint</vt:lpstr>
      <vt:lpstr>Семинарға берілген мақала бойынша сұрақтар</vt:lpstr>
      <vt:lpstr>Семинар мақсаты</vt:lpstr>
      <vt:lpstr>Жоба жұмысының кезеңдері</vt:lpstr>
      <vt:lpstr>AR/VR құралдары</vt:lpstr>
      <vt:lpstr>Инструктаж: не істеу керек?</vt:lpstr>
      <vt:lpstr>Жобаны қорғау кезінде:</vt:lpstr>
      <vt:lpstr>Қысқаша пікірталас:</vt:lpstr>
      <vt:lpstr>Презентация PowerPoint</vt:lpstr>
      <vt:lpstr>Сілтемеге кіріп тапсырманы орындау </vt:lpstr>
      <vt:lpstr>Презентация PowerPoint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Ескерткішті AR/VR форматқа көшіру</dc:title>
  <dc:subject/>
  <dc:creator/>
  <cp:keywords/>
  <dc:description>generated using python-pptx</dc:description>
  <cp:lastModifiedBy>User</cp:lastModifiedBy>
  <cp:revision>12</cp:revision>
  <dcterms:created xsi:type="dcterms:W3CDTF">2013-01-27T09:14:16Z</dcterms:created>
  <dcterms:modified xsi:type="dcterms:W3CDTF">2025-09-18T19:20:44Z</dcterms:modified>
  <cp:category/>
</cp:coreProperties>
</file>